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</p:sldMasterIdLst>
  <p:sldIdLst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32A"/>
    <a:srgbClr val="1751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912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>
            <a:extLst>
              <a:ext uri="{FF2B5EF4-FFF2-40B4-BE49-F238E27FC236}">
                <a16:creationId xmlns:a16="http://schemas.microsoft.com/office/drawing/2014/main" id="{EC7384C2-BF8B-5118-78C8-3BF9D9254D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498725"/>
            <a:ext cx="10515600" cy="665389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Title of the Presentation</a:t>
            </a:r>
            <a:endParaRPr lang="ko-KR" altLang="en-US" dirty="0"/>
          </a:p>
        </p:txBody>
      </p:sp>
      <p:sp>
        <p:nvSpPr>
          <p:cNvPr id="8" name="텍스트 개체 틀 9">
            <a:extLst>
              <a:ext uri="{FF2B5EF4-FFF2-40B4-BE49-F238E27FC236}">
                <a16:creationId xmlns:a16="http://schemas.microsoft.com/office/drawing/2014/main" id="{17702541-36AF-E7B9-EB0B-1A445D4D42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8236" y="3693887"/>
            <a:ext cx="3515527" cy="5374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Presenter Name</a:t>
            </a:r>
            <a:endParaRPr lang="ko-KR" altLang="en-US" dirty="0"/>
          </a:p>
        </p:txBody>
      </p:sp>
      <p:sp>
        <p:nvSpPr>
          <p:cNvPr id="9" name="텍스트 개체 틀 9">
            <a:extLst>
              <a:ext uri="{FF2B5EF4-FFF2-40B4-BE49-F238E27FC236}">
                <a16:creationId xmlns:a16="http://schemas.microsoft.com/office/drawing/2014/main" id="{BEE69D6D-B3CC-ECCF-7D77-F919B55EA9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38235" y="4492373"/>
            <a:ext cx="3515527" cy="5374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sz="2800" dirty="0"/>
              <a:t>Affiliation, Country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9221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A8F46FEE-F78F-8301-008E-9E69B4F735DD}"/>
              </a:ext>
            </a:extLst>
          </p:cNvPr>
          <p:cNvSpPr/>
          <p:nvPr userDrawn="1"/>
        </p:nvSpPr>
        <p:spPr>
          <a:xfrm>
            <a:off x="1454552" y="1661160"/>
            <a:ext cx="9282896" cy="1342663"/>
          </a:xfrm>
          <a:prstGeom prst="roundRect">
            <a:avLst/>
          </a:prstGeom>
          <a:solidFill>
            <a:srgbClr val="17515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ko-KR" sz="3600" b="1" dirty="0">
                <a:latin typeface="Arial" panose="020B0604020202020204" pitchFamily="34" charset="0"/>
                <a:ea typeface="스스로넷 설립체 OTF" panose="00000500000000000000" pitchFamily="50" charset="-127"/>
                <a:cs typeface="Arial" panose="020B0604020202020204" pitchFamily="34" charset="0"/>
              </a:rPr>
              <a:t>Disclosure Information</a:t>
            </a:r>
            <a:endParaRPr lang="ko-KR" altLang="en-US" sz="3600" b="1" dirty="0">
              <a:latin typeface="Arial" panose="020B0604020202020204" pitchFamily="34" charset="0"/>
              <a:ea typeface="스스로넷 설립체 OTF" panose="00000500000000000000" pitchFamily="50" charset="-127"/>
              <a:cs typeface="Arial" panose="020B0604020202020204" pitchFamily="34" charset="0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45803A82-837A-D77B-FE2C-5A8578B50811}"/>
              </a:ext>
            </a:extLst>
          </p:cNvPr>
          <p:cNvSpPr/>
          <p:nvPr userDrawn="1"/>
        </p:nvSpPr>
        <p:spPr>
          <a:xfrm>
            <a:off x="243840" y="3429000"/>
            <a:ext cx="11689080" cy="176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Noto Sans KR" panose="020B0500000000000000" pitchFamily="34" charset="-127"/>
                <a:cs typeface="Arial" panose="020B0604020202020204" pitchFamily="34" charset="0"/>
              </a:rPr>
              <a:t>I have </a:t>
            </a:r>
            <a:r>
              <a:rPr lang="en-US" altLang="ko-KR" sz="3200" b="0" i="0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Noto Sans KR" panose="020B0500000000000000" pitchFamily="34" charset="-127"/>
                <a:cs typeface="Arial" panose="020B0604020202020204" pitchFamily="34" charset="0"/>
              </a:rPr>
              <a:t>NO</a:t>
            </a:r>
            <a:r>
              <a:rPr lang="en-US" altLang="ko-KR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Noto Sans KR" panose="020B0500000000000000" pitchFamily="34" charset="-127"/>
                <a:cs typeface="Arial" panose="020B0604020202020204" pitchFamily="34" charset="0"/>
              </a:rPr>
              <a:t> financial relationship(s) to disclose.</a:t>
            </a:r>
          </a:p>
          <a:p>
            <a:pPr algn="ctr"/>
            <a:r>
              <a:rPr lang="en-US" altLang="ko-KR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Noto Sans KR" panose="020B0500000000000000" pitchFamily="34" charset="-127"/>
                <a:cs typeface="Arial" panose="020B0604020202020204" pitchFamily="34" charset="0"/>
              </a:rPr>
              <a:t>&amp;</a:t>
            </a:r>
          </a:p>
          <a:p>
            <a:pPr algn="ctr"/>
            <a:r>
              <a:rPr lang="en-US" altLang="ko-KR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Noto Sans KR" panose="020B0500000000000000" pitchFamily="34" charset="-127"/>
                <a:cs typeface="Arial" panose="020B0604020202020204" pitchFamily="34" charset="0"/>
              </a:rPr>
              <a:t>No compounds with defined chemical structure were used.</a:t>
            </a:r>
            <a:endParaRPr lang="ko-KR" alt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8B106A5-C1BD-D24E-EE85-08FB9530EB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1162" y="1069235"/>
            <a:ext cx="7841884" cy="3334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en-US" altLang="ko-KR" dirty="0"/>
              <a:t>Option 1. Without any financial relationship and/or chemical compounds to disclose.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2351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9">
            <a:extLst>
              <a:ext uri="{FF2B5EF4-FFF2-40B4-BE49-F238E27FC236}">
                <a16:creationId xmlns:a16="http://schemas.microsoft.com/office/drawing/2014/main" id="{8D3ADB5E-D820-1B04-5B01-C39277FDD9B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54552" y="3429000"/>
            <a:ext cx="9282896" cy="43131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Please state all relevant Disclosures here.</a:t>
            </a: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E9DD55BA-43D4-929B-CCF9-970E6DB92F86}"/>
              </a:ext>
            </a:extLst>
          </p:cNvPr>
          <p:cNvSpPr/>
          <p:nvPr userDrawn="1"/>
        </p:nvSpPr>
        <p:spPr>
          <a:xfrm>
            <a:off x="1454552" y="1664306"/>
            <a:ext cx="9282896" cy="1342663"/>
          </a:xfrm>
          <a:prstGeom prst="roundRect">
            <a:avLst/>
          </a:prstGeom>
          <a:solidFill>
            <a:srgbClr val="17515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Disclosure Information</a:t>
            </a:r>
            <a:endParaRPr lang="ko-KR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텍스트 개체 틀 4">
            <a:extLst>
              <a:ext uri="{FF2B5EF4-FFF2-40B4-BE49-F238E27FC236}">
                <a16:creationId xmlns:a16="http://schemas.microsoft.com/office/drawing/2014/main" id="{CD1715EC-ADFE-664D-9A3D-70835873413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1162" y="1069235"/>
            <a:ext cx="7841884" cy="3334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en-US" altLang="ko-KR" dirty="0"/>
              <a:t>Option 2. With any financial relationship and/or chemical compounds to disclose.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02093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0016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1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7160FCAA-7F97-741A-36CA-F9AA26F99A57}"/>
              </a:ext>
            </a:extLst>
          </p:cNvPr>
          <p:cNvSpPr/>
          <p:nvPr userDrawn="1"/>
        </p:nvSpPr>
        <p:spPr>
          <a:xfrm>
            <a:off x="244997" y="891251"/>
            <a:ext cx="11702005" cy="57566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2D48A0B5-CCE1-608C-3B78-B13EDD6B7778}"/>
              </a:ext>
            </a:extLst>
          </p:cNvPr>
          <p:cNvGrpSpPr/>
          <p:nvPr userDrawn="1"/>
        </p:nvGrpSpPr>
        <p:grpSpPr>
          <a:xfrm>
            <a:off x="244997" y="162316"/>
            <a:ext cx="8871424" cy="616542"/>
            <a:chOff x="194197" y="192228"/>
            <a:chExt cx="8871424" cy="616542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635059B-8A0F-FC7A-5D76-801271FB1A56}"/>
                </a:ext>
              </a:extLst>
            </p:cNvPr>
            <p:cNvSpPr txBox="1"/>
            <p:nvPr userDrawn="1"/>
          </p:nvSpPr>
          <p:spPr>
            <a:xfrm>
              <a:off x="194197" y="192228"/>
              <a:ext cx="88714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ko-KR" sz="1600" dirty="0">
                  <a:solidFill>
                    <a:schemeClr val="bg1"/>
                  </a:solidFill>
                  <a:latin typeface="G마켓 산스 Bold" panose="02000000000000000000" pitchFamily="50" charset="-127"/>
                  <a:ea typeface="G마켓 산스 Bold" panose="02000000000000000000" pitchFamily="50" charset="-127"/>
                </a:rPr>
                <a:t>2023 AACR-KCA Joint Conference</a:t>
              </a:r>
              <a:endParaRPr lang="ko-KR" altLang="en-US" sz="1600" dirty="0">
                <a:solidFill>
                  <a:schemeClr val="bg1"/>
                </a:solidFill>
                <a:latin typeface="G마켓 산스 Bold" panose="02000000000000000000" pitchFamily="50" charset="-127"/>
                <a:ea typeface="G마켓 산스 Bold" panose="02000000000000000000" pitchFamily="50" charset="-127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62E9976-EE67-20CC-7DDA-668F98B82106}"/>
                </a:ext>
              </a:extLst>
            </p:cNvPr>
            <p:cNvSpPr txBox="1"/>
            <p:nvPr userDrawn="1"/>
          </p:nvSpPr>
          <p:spPr>
            <a:xfrm>
              <a:off x="194197" y="470216"/>
              <a:ext cx="88714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ko-KR" sz="1600" dirty="0">
                  <a:solidFill>
                    <a:schemeClr val="bg1"/>
                  </a:solidFill>
                  <a:latin typeface="G마켓 산스 Bold" panose="02000000000000000000" pitchFamily="50" charset="-127"/>
                  <a:ea typeface="G마켓 산스 Bold" panose="02000000000000000000" pitchFamily="50" charset="-127"/>
                </a:rPr>
                <a:t>on Precision Medicine in Cancer</a:t>
              </a:r>
              <a:endParaRPr lang="ko-KR" altLang="en-US" sz="1600" dirty="0">
                <a:solidFill>
                  <a:schemeClr val="bg1"/>
                </a:solidFill>
                <a:latin typeface="G마켓 산스 Bold" panose="02000000000000000000" pitchFamily="50" charset="-127"/>
                <a:ea typeface="G마켓 산스 Bold" panose="02000000000000000000" pitchFamily="50" charset="-127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040D61A2-67C7-D79A-46BF-10F5F7952077}"/>
              </a:ext>
            </a:extLst>
          </p:cNvPr>
          <p:cNvSpPr txBox="1"/>
          <p:nvPr userDrawn="1"/>
        </p:nvSpPr>
        <p:spPr>
          <a:xfrm>
            <a:off x="8922327" y="252614"/>
            <a:ext cx="3024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rgbClr val="EDA32A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November 15 (Wed) – 17 (Fri), 2023</a:t>
            </a:r>
            <a:endParaRPr lang="ko-KR" altLang="en-US" sz="1200" dirty="0">
              <a:solidFill>
                <a:srgbClr val="EDA32A"/>
              </a:solidFill>
              <a:latin typeface="G마켓 산스 Medium" panose="02000000000000000000" pitchFamily="50" charset="-127"/>
              <a:ea typeface="G마켓 산스 Medium" panose="02000000000000000000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AA9C10-CFD5-75B8-A3EC-F2A789C18ED0}"/>
              </a:ext>
            </a:extLst>
          </p:cNvPr>
          <p:cNvSpPr txBox="1"/>
          <p:nvPr userDrawn="1"/>
        </p:nvSpPr>
        <p:spPr>
          <a:xfrm>
            <a:off x="8922327" y="497844"/>
            <a:ext cx="3024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rgbClr val="EDA32A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Lotte</a:t>
            </a:r>
            <a:r>
              <a:rPr lang="ko-KR" altLang="en-US" sz="1200" dirty="0">
                <a:solidFill>
                  <a:srgbClr val="EDA32A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 </a:t>
            </a:r>
            <a:r>
              <a:rPr lang="en-US" altLang="ko-KR" sz="1200" dirty="0">
                <a:solidFill>
                  <a:srgbClr val="EDA32A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Hotel</a:t>
            </a:r>
            <a:r>
              <a:rPr lang="ko-KR" altLang="en-US" sz="1200" dirty="0">
                <a:solidFill>
                  <a:srgbClr val="EDA32A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 </a:t>
            </a:r>
            <a:r>
              <a:rPr lang="en-US" altLang="ko-KR" sz="1200" dirty="0">
                <a:solidFill>
                  <a:srgbClr val="EDA32A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Seoul,</a:t>
            </a:r>
            <a:r>
              <a:rPr lang="ko-KR" altLang="en-US" sz="1200" dirty="0">
                <a:solidFill>
                  <a:srgbClr val="EDA32A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 </a:t>
            </a:r>
            <a:r>
              <a:rPr lang="en-US" altLang="ko-KR" sz="1200" dirty="0">
                <a:solidFill>
                  <a:srgbClr val="EDA32A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Korea</a:t>
            </a:r>
            <a:endParaRPr lang="ko-KR" altLang="en-US" sz="1200" dirty="0">
              <a:solidFill>
                <a:srgbClr val="EDA32A"/>
              </a:solidFill>
              <a:latin typeface="G마켓 산스 Medium" panose="02000000000000000000" pitchFamily="50" charset="-127"/>
              <a:ea typeface="G마켓 산스 Medium" panose="02000000000000000000" pitchFamily="50" charset="-127"/>
            </a:endParaRPr>
          </a:p>
        </p:txBody>
      </p:sp>
      <p:pic>
        <p:nvPicPr>
          <p:cNvPr id="14" name="그림 13" descr="그래픽, 그래픽 디자인, 폰트, 스크린샷이(가) 표시된 사진&#10;&#10;자동 생성된 설명">
            <a:extLst>
              <a:ext uri="{FF2B5EF4-FFF2-40B4-BE49-F238E27FC236}">
                <a16:creationId xmlns:a16="http://schemas.microsoft.com/office/drawing/2014/main" id="{293049CB-8B9C-700D-A025-7645172CFEA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441" y="862881"/>
            <a:ext cx="7421561" cy="5756623"/>
          </a:xfrm>
          <a:prstGeom prst="rect">
            <a:avLst/>
          </a:prstGeom>
        </p:spPr>
      </p:pic>
      <p:grpSp>
        <p:nvGrpSpPr>
          <p:cNvPr id="15" name="그룹 14">
            <a:extLst>
              <a:ext uri="{FF2B5EF4-FFF2-40B4-BE49-F238E27FC236}">
                <a16:creationId xmlns:a16="http://schemas.microsoft.com/office/drawing/2014/main" id="{8C6F9CB3-D10F-2433-6ECE-2F9FC587EDF2}"/>
              </a:ext>
            </a:extLst>
          </p:cNvPr>
          <p:cNvGrpSpPr/>
          <p:nvPr userDrawn="1"/>
        </p:nvGrpSpPr>
        <p:grpSpPr>
          <a:xfrm>
            <a:off x="4836984" y="6214073"/>
            <a:ext cx="2518032" cy="249043"/>
            <a:chOff x="2791916" y="6146696"/>
            <a:chExt cx="3808486" cy="376674"/>
          </a:xfrm>
        </p:grpSpPr>
        <p:pic>
          <p:nvPicPr>
            <p:cNvPr id="16" name="그림 15">
              <a:extLst>
                <a:ext uri="{FF2B5EF4-FFF2-40B4-BE49-F238E27FC236}">
                  <a16:creationId xmlns:a16="http://schemas.microsoft.com/office/drawing/2014/main" id="{3F8FDDDE-31CA-B251-EB79-D9F14EC1982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1916" y="6222513"/>
              <a:ext cx="1993478" cy="225039"/>
            </a:xfrm>
            <a:prstGeom prst="rect">
              <a:avLst/>
            </a:prstGeom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D3C0D824-322D-397B-6C5D-1D07B70ACB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38582" y="6146696"/>
              <a:ext cx="1361820" cy="3766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5325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751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112CBD02-3C89-8999-27C2-9729259C10EC}"/>
              </a:ext>
            </a:extLst>
          </p:cNvPr>
          <p:cNvSpPr/>
          <p:nvPr userDrawn="1"/>
        </p:nvSpPr>
        <p:spPr>
          <a:xfrm>
            <a:off x="0" y="209838"/>
            <a:ext cx="12191999" cy="643832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275E8B48-4DFD-6398-2FAD-36DF90567ABB}"/>
              </a:ext>
            </a:extLst>
          </p:cNvPr>
          <p:cNvGrpSpPr/>
          <p:nvPr userDrawn="1"/>
        </p:nvGrpSpPr>
        <p:grpSpPr>
          <a:xfrm>
            <a:off x="4836984" y="6214073"/>
            <a:ext cx="2518032" cy="249043"/>
            <a:chOff x="2791916" y="6146696"/>
            <a:chExt cx="3808486" cy="376674"/>
          </a:xfrm>
          <a:solidFill>
            <a:schemeClr val="bg1"/>
          </a:solidFill>
        </p:grpSpPr>
        <p:pic>
          <p:nvPicPr>
            <p:cNvPr id="9" name="그림 8">
              <a:extLst>
                <a:ext uri="{FF2B5EF4-FFF2-40B4-BE49-F238E27FC236}">
                  <a16:creationId xmlns:a16="http://schemas.microsoft.com/office/drawing/2014/main" id="{EFB465C7-6785-90B5-5586-303AA2A638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1916" y="6222513"/>
              <a:ext cx="1993478" cy="225039"/>
            </a:xfrm>
            <a:prstGeom prst="rect">
              <a:avLst/>
            </a:prstGeom>
            <a:grpFill/>
          </p:spPr>
        </p:pic>
        <p:pic>
          <p:nvPicPr>
            <p:cNvPr id="10" name="그림 9">
              <a:extLst>
                <a:ext uri="{FF2B5EF4-FFF2-40B4-BE49-F238E27FC236}">
                  <a16:creationId xmlns:a16="http://schemas.microsoft.com/office/drawing/2014/main" id="{72FC9240-BD5E-57C5-F22A-371869E0E38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38582" y="6146696"/>
              <a:ext cx="1361820" cy="376674"/>
            </a:xfrm>
            <a:prstGeom prst="rect">
              <a:avLst/>
            </a:prstGeom>
            <a:grpFill/>
          </p:spPr>
        </p:pic>
      </p:grp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5926D015-64CA-62B3-91BC-F68FD196740A}"/>
              </a:ext>
            </a:extLst>
          </p:cNvPr>
          <p:cNvGrpSpPr/>
          <p:nvPr userDrawn="1"/>
        </p:nvGrpSpPr>
        <p:grpSpPr>
          <a:xfrm>
            <a:off x="7925752" y="334800"/>
            <a:ext cx="4175760" cy="428358"/>
            <a:chOff x="194197" y="192228"/>
            <a:chExt cx="4175760" cy="42835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B8345CF-4CA0-8476-1530-1227319C2BC7}"/>
                </a:ext>
              </a:extLst>
            </p:cNvPr>
            <p:cNvSpPr txBox="1"/>
            <p:nvPr userDrawn="1"/>
          </p:nvSpPr>
          <p:spPr>
            <a:xfrm>
              <a:off x="194197" y="192228"/>
              <a:ext cx="41757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900" dirty="0">
                  <a:solidFill>
                    <a:srgbClr val="17515C">
                      <a:alpha val="42000"/>
                    </a:srgbClr>
                  </a:solidFill>
                  <a:latin typeface="G마켓 산스 Bold" panose="02000000000000000000" pitchFamily="50" charset="-127"/>
                  <a:ea typeface="G마켓 산스 Bold" panose="02000000000000000000" pitchFamily="50" charset="-127"/>
                </a:rPr>
                <a:t>2023 AACR-KCA Joint Conference</a:t>
              </a:r>
              <a:endParaRPr lang="ko-KR" altLang="en-US" sz="900" dirty="0">
                <a:solidFill>
                  <a:srgbClr val="17515C">
                    <a:alpha val="42000"/>
                  </a:srgbClr>
                </a:solidFill>
                <a:latin typeface="G마켓 산스 Bold" panose="02000000000000000000" pitchFamily="50" charset="-127"/>
                <a:ea typeface="G마켓 산스 Bold" panose="02000000000000000000" pitchFamily="50" charset="-127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50AF0BD-90EF-A0DC-572C-68CA315C5CA6}"/>
                </a:ext>
              </a:extLst>
            </p:cNvPr>
            <p:cNvSpPr txBox="1"/>
            <p:nvPr userDrawn="1"/>
          </p:nvSpPr>
          <p:spPr>
            <a:xfrm>
              <a:off x="194197" y="389754"/>
              <a:ext cx="41757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900" dirty="0">
                  <a:solidFill>
                    <a:srgbClr val="17515C">
                      <a:alpha val="42000"/>
                    </a:srgbClr>
                  </a:solidFill>
                  <a:latin typeface="G마켓 산스 Bold" panose="02000000000000000000" pitchFamily="50" charset="-127"/>
                  <a:ea typeface="G마켓 산스 Bold" panose="02000000000000000000" pitchFamily="50" charset="-127"/>
                </a:rPr>
                <a:t>on Precision Medicine in Cancer</a:t>
              </a:r>
              <a:endParaRPr lang="ko-KR" altLang="en-US" sz="900" dirty="0">
                <a:solidFill>
                  <a:srgbClr val="17515C">
                    <a:alpha val="42000"/>
                  </a:srgbClr>
                </a:solidFill>
                <a:latin typeface="G마켓 산스 Bold" panose="02000000000000000000" pitchFamily="50" charset="-127"/>
                <a:ea typeface="G마켓 산스 Bold" panose="02000000000000000000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045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E5FC465-489D-B09B-57F6-E74FB8458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67A99E2-2625-C189-21E4-43DBAC9D1F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076C774-CF93-66BB-D49E-BACEAD6F17D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4736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84878F77-5FF8-2759-F740-D498334AC51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2080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7D5C7775-2649-ED99-548F-7951448AC0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09BB863-704B-EA0D-25E8-0574CA63800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1511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3435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와이드스크린</PresentationFormat>
  <Paragraphs>0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G마켓 산스 Bold</vt:lpstr>
      <vt:lpstr>G마켓 산스 Medium</vt:lpstr>
      <vt:lpstr>맑은 고딕</vt:lpstr>
      <vt:lpstr>Arial</vt:lpstr>
      <vt:lpstr>Office 테마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ACXT907</dc:creator>
  <cp:lastModifiedBy>ACXT907</cp:lastModifiedBy>
  <cp:revision>2</cp:revision>
  <dcterms:created xsi:type="dcterms:W3CDTF">2023-09-13T09:01:44Z</dcterms:created>
  <dcterms:modified xsi:type="dcterms:W3CDTF">2023-10-04T04:49:18Z</dcterms:modified>
</cp:coreProperties>
</file>